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56" r:id="rId5"/>
    <p:sldId id="1249" r:id="rId6"/>
    <p:sldId id="1085" r:id="rId7"/>
    <p:sldId id="352" r:id="rId8"/>
    <p:sldId id="1258" r:id="rId9"/>
    <p:sldId id="1259" r:id="rId10"/>
    <p:sldId id="1262" r:id="rId11"/>
    <p:sldId id="1261" r:id="rId12"/>
    <p:sldId id="1266" r:id="rId13"/>
    <p:sldId id="1264" r:id="rId14"/>
    <p:sldId id="1263" r:id="rId15"/>
    <p:sldId id="1260" r:id="rId16"/>
    <p:sldId id="1255" r:id="rId17"/>
    <p:sldId id="1265" r:id="rId18"/>
  </p:sldIdLst>
  <p:sldSz cx="12192000" cy="6858000"/>
  <p:notesSz cx="6858000" cy="9144000"/>
  <p:custDataLst>
    <p:tags r:id="rId2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558"/>
    <a:srgbClr val="D5E3FF"/>
    <a:srgbClr val="FFE500"/>
    <a:srgbClr val="B9D0FF"/>
    <a:srgbClr val="034977"/>
    <a:srgbClr val="045890"/>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4736D-06EF-4C70-B327-593834358624}" v="2" dt="2026-02-19T14:08:41.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akiya V" userId="458807eeadf62e8a" providerId="LiveId" clId="{2BC72625-91F2-492F-B629-BCA31966402B}"/>
    <pc:docChg chg="custSel addSld modSld sldOrd">
      <pc:chgData name="Ellakiya V" userId="458807eeadf62e8a" providerId="LiveId" clId="{2BC72625-91F2-492F-B629-BCA31966402B}" dt="2026-02-19T14:10:12.684" v="137" actId="20577"/>
      <pc:docMkLst>
        <pc:docMk/>
      </pc:docMkLst>
      <pc:sldChg chg="addSp delSp modSp mod ord">
        <pc:chgData name="Ellakiya V" userId="458807eeadf62e8a" providerId="LiveId" clId="{2BC72625-91F2-492F-B629-BCA31966402B}" dt="2026-02-19T14:10:12.684" v="137" actId="20577"/>
        <pc:sldMkLst>
          <pc:docMk/>
          <pc:sldMk cId="3042168897" sldId="352"/>
        </pc:sldMkLst>
        <pc:spChg chg="add mod">
          <ac:chgData name="Ellakiya V" userId="458807eeadf62e8a" providerId="LiveId" clId="{2BC72625-91F2-492F-B629-BCA31966402B}" dt="2026-02-19T14:07:13.496" v="50" actId="1076"/>
          <ac:spMkLst>
            <pc:docMk/>
            <pc:sldMk cId="3042168897" sldId="352"/>
            <ac:spMk id="4" creationId="{AF931FB4-5260-BA7B-97AE-69A1A3771D5B}"/>
          </ac:spMkLst>
        </pc:spChg>
        <pc:spChg chg="add mod">
          <ac:chgData name="Ellakiya V" userId="458807eeadf62e8a" providerId="LiveId" clId="{2BC72625-91F2-492F-B629-BCA31966402B}" dt="2026-02-19T14:10:12.684" v="137" actId="20577"/>
          <ac:spMkLst>
            <pc:docMk/>
            <pc:sldMk cId="3042168897" sldId="352"/>
            <ac:spMk id="6" creationId="{7B6CAD41-63A4-E05F-0F46-17D0C99F6C24}"/>
          </ac:spMkLst>
        </pc:spChg>
        <pc:spChg chg="del mod">
          <ac:chgData name="Ellakiya V" userId="458807eeadf62e8a" providerId="LiveId" clId="{2BC72625-91F2-492F-B629-BCA31966402B}" dt="2026-02-19T14:06:12.442" v="11" actId="478"/>
          <ac:spMkLst>
            <pc:docMk/>
            <pc:sldMk cId="3042168897" sldId="352"/>
            <ac:spMk id="7" creationId="{0E92DFFA-20EB-172C-8727-FC9673FC6127}"/>
          </ac:spMkLst>
        </pc:spChg>
        <pc:spChg chg="del mod">
          <ac:chgData name="Ellakiya V" userId="458807eeadf62e8a" providerId="LiveId" clId="{2BC72625-91F2-492F-B629-BCA31966402B}" dt="2026-02-19T14:06:52.947" v="45" actId="478"/>
          <ac:spMkLst>
            <pc:docMk/>
            <pc:sldMk cId="3042168897" sldId="352"/>
            <ac:spMk id="61" creationId="{00000000-0000-0000-0000-000000000000}"/>
          </ac:spMkLst>
        </pc:spChg>
      </pc:sldChg>
      <pc:sldChg chg="addSp modSp new mod">
        <pc:chgData name="Ellakiya V" userId="458807eeadf62e8a" providerId="LiveId" clId="{2BC72625-91F2-492F-B629-BCA31966402B}" dt="2026-02-19T14:05:57.752" v="9" actId="1076"/>
        <pc:sldMkLst>
          <pc:docMk/>
          <pc:sldMk cId="82142798" sldId="1266"/>
        </pc:sldMkLst>
        <pc:spChg chg="add mod">
          <ac:chgData name="Ellakiya V" userId="458807eeadf62e8a" providerId="LiveId" clId="{2BC72625-91F2-492F-B629-BCA31966402B}" dt="2026-02-19T14:05:33.832" v="6" actId="1076"/>
          <ac:spMkLst>
            <pc:docMk/>
            <pc:sldMk cId="82142798" sldId="1266"/>
            <ac:spMk id="3" creationId="{085978D9-E769-CF6C-D79B-247BC9AD536F}"/>
          </ac:spMkLst>
        </pc:spChg>
        <pc:spChg chg="add mod">
          <ac:chgData name="Ellakiya V" userId="458807eeadf62e8a" providerId="LiveId" clId="{2BC72625-91F2-492F-B629-BCA31966402B}" dt="2026-02-19T14:05:57.752" v="9" actId="1076"/>
          <ac:spMkLst>
            <pc:docMk/>
            <pc:sldMk cId="82142798" sldId="1266"/>
            <ac:spMk id="4" creationId="{20E899B1-DCBF-3F99-FA83-E1F3D5F1D0E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dirty="0">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dirty="0">
                <a:solidFill>
                  <a:srgbClr val="000000"/>
                </a:solidFill>
                <a:effectLst/>
                <a:highlight>
                  <a:srgbClr val="F5F5F5"/>
                </a:highlight>
                <a:latin typeface="Arial" panose="020B0604020202020204" pitchFamily="34" charset="0"/>
              </a:rPr>
              <a:t>​</a:t>
            </a:r>
            <a:r>
              <a:rPr lang="en-US" b="0" i="0" dirty="0">
                <a:solidFill>
                  <a:srgbClr val="444444"/>
                </a:solidFill>
                <a:effectLst/>
                <a:highlight>
                  <a:srgbClr val="F5F5F5"/>
                </a:highlight>
                <a:latin typeface="Arial" panose="020B0604020202020204" pitchFamily="34" charset="0"/>
              </a:rPr>
              <a:t>​</a:t>
            </a:r>
            <a:endParaRPr lang="en-US" b="0" i="0" dirty="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dirty="0">
                <a:solidFill>
                  <a:srgbClr val="000000"/>
                </a:solidFill>
                <a:effectLst/>
                <a:highlight>
                  <a:srgbClr val="F5F5F5"/>
                </a:highlight>
                <a:latin typeface="Arial" panose="020B0604020202020204" pitchFamily="34" charset="0"/>
              </a:rPr>
              <a:t>---------------------------------------------------</a:t>
            </a:r>
            <a:r>
              <a:rPr lang="en-US" b="0" i="0" u="none" strike="noStrike" dirty="0">
                <a:solidFill>
                  <a:srgbClr val="000000"/>
                </a:solidFill>
                <a:effectLst/>
                <a:highlight>
                  <a:srgbClr val="F5F5F5"/>
                </a:highlight>
                <a:latin typeface="Arial" panose="020B0604020202020204" pitchFamily="34" charset="0"/>
              </a:rPr>
              <a:t>​</a:t>
            </a:r>
            <a:r>
              <a:rPr lang="en-US" b="0" i="0" dirty="0">
                <a:solidFill>
                  <a:srgbClr val="444444"/>
                </a:solidFill>
                <a:effectLst/>
                <a:highlight>
                  <a:srgbClr val="F5F5F5"/>
                </a:highlight>
                <a:latin typeface="Arial" panose="020B0604020202020204" pitchFamily="34" charset="0"/>
              </a:rPr>
              <a:t>​</a:t>
            </a:r>
            <a:endParaRPr lang="en-US" b="0" i="0" dirty="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dirty="0">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dirty="0">
                <a:solidFill>
                  <a:srgbClr val="000000"/>
                </a:solidFill>
                <a:effectLst/>
                <a:highlight>
                  <a:srgbClr val="F5F5F5"/>
                </a:highlight>
                <a:latin typeface="Arial" panose="020B0604020202020204" pitchFamily="34" charset="0"/>
              </a:rPr>
              <a:t>​</a:t>
            </a:r>
            <a:r>
              <a:rPr lang="en-US" b="0" i="0" dirty="0">
                <a:solidFill>
                  <a:srgbClr val="444444"/>
                </a:solidFill>
                <a:effectLst/>
                <a:highlight>
                  <a:srgbClr val="F5F5F5"/>
                </a:highlight>
                <a:latin typeface="Arial" panose="020B0604020202020204" pitchFamily="34" charset="0"/>
              </a:rPr>
              <a:t>​</a:t>
            </a:r>
            <a:endParaRPr lang="en-US" b="0" i="0" dirty="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dirty="0">
                <a:solidFill>
                  <a:srgbClr val="000000"/>
                </a:solidFill>
                <a:effectLst/>
                <a:highlight>
                  <a:srgbClr val="F5F5F5"/>
                </a:highlight>
                <a:latin typeface="Arial" panose="020B0604020202020204" pitchFamily="34" charset="0"/>
              </a:rPr>
              <a:t>​</a:t>
            </a:r>
            <a:r>
              <a:rPr lang="en-US" b="0" i="0" dirty="0">
                <a:solidFill>
                  <a:srgbClr val="444444"/>
                </a:solidFill>
                <a:effectLst/>
                <a:highlight>
                  <a:srgbClr val="F5F5F5"/>
                </a:highlight>
                <a:latin typeface="Arial" panose="020B0604020202020204" pitchFamily="34" charset="0"/>
              </a:rPr>
              <a:t>​</a:t>
            </a:r>
            <a:endParaRPr lang="en-US" b="0" i="0" dirty="0">
              <a:solidFill>
                <a:srgbClr val="444444"/>
              </a:solidFill>
              <a:effectLst/>
              <a:highlight>
                <a:srgbClr val="F5F5F5"/>
              </a:highlight>
              <a:latin typeface="Calibri" panose="020F0502020204030204" pitchFamily="34" charset="0"/>
            </a:endParaRPr>
          </a:p>
          <a:p>
            <a:pPr marL="158750" indent="0" algn="l" rtl="0" fontAlgn="base">
              <a:buNone/>
            </a:pPr>
            <a:r>
              <a:rPr lang="en-US" b="0" i="0" dirty="0">
                <a:solidFill>
                  <a:srgbClr val="444444"/>
                </a:solidFill>
                <a:effectLst/>
                <a:highlight>
                  <a:srgbClr val="F5F5F5"/>
                </a:highlight>
                <a:latin typeface="Arial" panose="020B0604020202020204" pitchFamily="34" charset="0"/>
              </a:rPr>
              <a:t>​</a:t>
            </a:r>
            <a:endParaRPr lang="en-US" b="0" i="0" dirty="0">
              <a:solidFill>
                <a:srgbClr val="444444"/>
              </a:solidFill>
              <a:effectLst/>
              <a:highlight>
                <a:srgbClr val="F5F5F5"/>
              </a:highlight>
              <a:latin typeface="Calibri" panose="020F0502020204030204" pitchFamily="34" charset="0"/>
            </a:endParaRPr>
          </a:p>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play.google.com/store/apps/details?id=com.droid4you.application.wallet&amp;hl=en_IN" TargetMode="External"/><Relationship Id="rId5" Type="http://schemas.openxmlformats.org/officeDocument/2006/relationships/hyperlink" Target="https://ieeexplore.ieee.org/abstract/document/10170735" TargetMode="External"/><Relationship Id="rId4" Type="http://schemas.openxmlformats.org/officeDocument/2006/relationships/hyperlink" Target="https://ijresonline.com/archives/ijres-v10i3p10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a:p>
          </p:txBody>
        </p:sp>
      </p:grpSp>
      <p:sp>
        <p:nvSpPr>
          <p:cNvPr id="8" name="TextBox 7">
            <a:extLst>
              <a:ext uri="{FF2B5EF4-FFF2-40B4-BE49-F238E27FC236}">
                <a16:creationId xmlns:a16="http://schemas.microsoft.com/office/drawing/2014/main" id="{1CFAFDC7-5FD4-AA0C-2C85-1B59ED6CD792}"/>
              </a:ext>
            </a:extLst>
          </p:cNvPr>
          <p:cNvSpPr txBox="1"/>
          <p:nvPr/>
        </p:nvSpPr>
        <p:spPr>
          <a:xfrm>
            <a:off x="358892" y="2584502"/>
            <a:ext cx="5648959" cy="1754326"/>
          </a:xfrm>
          <a:prstGeom prst="rect">
            <a:avLst/>
          </a:prstGeom>
          <a:noFill/>
        </p:spPr>
        <p:txBody>
          <a:bodyPr wrap="square" lIns="91440" tIns="45720" rIns="91440" bIns="45720" rtlCol="0" anchor="t">
            <a:spAutoFit/>
          </a:bodyPr>
          <a:lstStyle/>
          <a:p>
            <a:pPr algn="ctr"/>
            <a:r>
              <a:rPr lang="en-US" sz="3600" b="1">
                <a:solidFill>
                  <a:srgbClr val="023558"/>
                </a:solidFill>
                <a:latin typeface="+mj-lt"/>
              </a:rPr>
              <a:t>Full Stack Web Development with AI Tools</a:t>
            </a:r>
            <a:endParaRPr lang="en-US" sz="3600" b="1">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992572" y="4519689"/>
            <a:ext cx="4273414" cy="379656"/>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 </a:t>
            </a:r>
            <a:r>
              <a:rPr lang="en-US" dirty="0"/>
              <a:t>NG_CP_Team_5169</a:t>
            </a:r>
            <a:endParaRPr lang="en-US" sz="1600" b="1" i="1" dirty="0">
              <a:solidFill>
                <a:srgbClr val="023558"/>
              </a:solidFill>
            </a:endParaRPr>
          </a:p>
        </p:txBody>
      </p:sp>
      <p:sp>
        <p:nvSpPr>
          <p:cNvPr id="12" name="TextBox 11">
            <a:extLst>
              <a:ext uri="{FF2B5EF4-FFF2-40B4-BE49-F238E27FC236}">
                <a16:creationId xmlns:a16="http://schemas.microsoft.com/office/drawing/2014/main" id="{86310590-615E-A8EC-A0AB-F60F9F138367}"/>
              </a:ext>
            </a:extLst>
          </p:cNvPr>
          <p:cNvSpPr txBox="1"/>
          <p:nvPr/>
        </p:nvSpPr>
        <p:spPr>
          <a:xfrm>
            <a:off x="2118794" y="4901074"/>
            <a:ext cx="2020970" cy="954107"/>
          </a:xfrm>
          <a:prstGeom prst="rect">
            <a:avLst/>
          </a:prstGeom>
          <a:noFill/>
        </p:spPr>
        <p:txBody>
          <a:bodyPr wrap="square" lIns="91440" tIns="45720" rIns="91440" bIns="45720" rtlCol="0" anchor="t">
            <a:spAutoFit/>
          </a:bodyPr>
          <a:lstStyle/>
          <a:p>
            <a:r>
              <a:rPr lang="en-US" sz="1400" b="1" i="1" dirty="0">
                <a:solidFill>
                  <a:srgbClr val="023558"/>
                </a:solidFill>
              </a:rPr>
              <a:t>Name: RAGAVI.D</a:t>
            </a:r>
          </a:p>
          <a:p>
            <a:r>
              <a:rPr lang="en-US" sz="1400" b="1" i="1" dirty="0">
                <a:solidFill>
                  <a:srgbClr val="023558"/>
                </a:solidFill>
              </a:rPr>
              <a:t>Name: ELLAKIYA.V</a:t>
            </a:r>
          </a:p>
          <a:p>
            <a:r>
              <a:rPr lang="en-US" sz="1400" b="1" i="1" dirty="0">
                <a:solidFill>
                  <a:srgbClr val="023558"/>
                </a:solidFill>
              </a:rPr>
              <a:t>Name: LAVANYA.K</a:t>
            </a:r>
          </a:p>
          <a:p>
            <a:r>
              <a:rPr lang="en-US" sz="1400" b="1" i="1" dirty="0">
                <a:solidFill>
                  <a:srgbClr val="023558"/>
                </a:solidFill>
              </a:rPr>
              <a:t>Name: SATHIYA.V</a:t>
            </a:r>
          </a:p>
        </p:txBody>
      </p:sp>
      <p:sp>
        <p:nvSpPr>
          <p:cNvPr id="13" name="TextBox 12">
            <a:extLst>
              <a:ext uri="{FF2B5EF4-FFF2-40B4-BE49-F238E27FC236}">
                <a16:creationId xmlns:a16="http://schemas.microsoft.com/office/drawing/2014/main" id="{F30F0B85-2D0B-8CE2-0C62-378937D4A485}"/>
              </a:ext>
            </a:extLst>
          </p:cNvPr>
          <p:cNvSpPr txBox="1"/>
          <p:nvPr/>
        </p:nvSpPr>
        <p:spPr>
          <a:xfrm>
            <a:off x="1617088" y="5898012"/>
            <a:ext cx="4037716" cy="523220"/>
          </a:xfrm>
          <a:prstGeom prst="rect">
            <a:avLst/>
          </a:prstGeom>
          <a:noFill/>
        </p:spPr>
        <p:txBody>
          <a:bodyPr wrap="square" lIns="91440" tIns="45720" rIns="91440" bIns="45720" rtlCol="0" anchor="t">
            <a:spAutoFit/>
          </a:bodyPr>
          <a:lstStyle/>
          <a:p>
            <a:pPr algn="ctr"/>
            <a:r>
              <a:rPr lang="en-US" sz="1400" i="1">
                <a:solidFill>
                  <a:srgbClr val="023558"/>
                </a:solidFill>
              </a:rPr>
              <a:t>College: </a:t>
            </a:r>
            <a:r>
              <a:rPr lang="en-US" sz="1400" i="1" err="1">
                <a:solidFill>
                  <a:srgbClr val="023558"/>
                </a:solidFill>
              </a:rPr>
              <a:t>Adhiparashakthi</a:t>
            </a:r>
            <a:r>
              <a:rPr lang="en-US" sz="1400" i="1">
                <a:solidFill>
                  <a:srgbClr val="023558"/>
                </a:solidFill>
              </a:rPr>
              <a:t> Engineering College, Chennai</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995345" y="1645077"/>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a:solidFill>
                    <a:srgbClr val="FFE500"/>
                  </a:solidFill>
                </a:rPr>
                <a:t>Next Gen Employability Program</a:t>
              </a:r>
              <a:endParaRPr lang="en-US">
                <a:solidFill>
                  <a:srgbClr val="FFE5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A7494F3-D0FC-7B1E-F426-78DAA6F3E7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7D5946A6-608C-CA75-0D5B-F835B3227B6E}"/>
              </a:ext>
            </a:extLst>
          </p:cNvPr>
          <p:cNvPicPr>
            <a:picLocks noChangeAspect="1"/>
          </p:cNvPicPr>
          <p:nvPr/>
        </p:nvPicPr>
        <p:blipFill>
          <a:blip r:embed="rId2"/>
          <a:stretch>
            <a:fillRect/>
          </a:stretch>
        </p:blipFill>
        <p:spPr>
          <a:xfrm>
            <a:off x="591127" y="1336218"/>
            <a:ext cx="4747491" cy="2649519"/>
          </a:xfrm>
          <a:prstGeom prst="rect">
            <a:avLst/>
          </a:prstGeom>
        </p:spPr>
      </p:pic>
      <p:sp>
        <p:nvSpPr>
          <p:cNvPr id="4" name="AutoShape 4">
            <a:extLst>
              <a:ext uri="{FF2B5EF4-FFF2-40B4-BE49-F238E27FC236}">
                <a16:creationId xmlns:a16="http://schemas.microsoft.com/office/drawing/2014/main" id="{619EF273-D2A1-22ED-B96E-BC68F09574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8BC7B54-9CE0-B65B-82EE-133F56CAA38A}"/>
              </a:ext>
            </a:extLst>
          </p:cNvPr>
          <p:cNvPicPr>
            <a:picLocks noChangeAspect="1"/>
          </p:cNvPicPr>
          <p:nvPr/>
        </p:nvPicPr>
        <p:blipFill>
          <a:blip r:embed="rId3"/>
          <a:stretch>
            <a:fillRect/>
          </a:stretch>
        </p:blipFill>
        <p:spPr>
          <a:xfrm>
            <a:off x="6410036" y="1336218"/>
            <a:ext cx="4664364" cy="2742987"/>
          </a:xfrm>
          <a:prstGeom prst="rect">
            <a:avLst/>
          </a:prstGeom>
        </p:spPr>
      </p:pic>
      <p:sp>
        <p:nvSpPr>
          <p:cNvPr id="6" name="AutoShape 6">
            <a:extLst>
              <a:ext uri="{FF2B5EF4-FFF2-40B4-BE49-F238E27FC236}">
                <a16:creationId xmlns:a16="http://schemas.microsoft.com/office/drawing/2014/main" id="{167BF25E-30F6-C8C2-B945-62594BE9E2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38376D85-CF4C-2D9F-02CA-8C480FBBE430}"/>
              </a:ext>
            </a:extLst>
          </p:cNvPr>
          <p:cNvPicPr>
            <a:picLocks noChangeAspect="1"/>
          </p:cNvPicPr>
          <p:nvPr/>
        </p:nvPicPr>
        <p:blipFill>
          <a:blip r:embed="rId4"/>
          <a:stretch>
            <a:fillRect/>
          </a:stretch>
        </p:blipFill>
        <p:spPr>
          <a:xfrm>
            <a:off x="3288146" y="4249690"/>
            <a:ext cx="4747491" cy="1940591"/>
          </a:xfrm>
          <a:prstGeom prst="rect">
            <a:avLst/>
          </a:prstGeom>
        </p:spPr>
      </p:pic>
      <p:sp>
        <p:nvSpPr>
          <p:cNvPr id="8" name="TextBox 7">
            <a:extLst>
              <a:ext uri="{FF2B5EF4-FFF2-40B4-BE49-F238E27FC236}">
                <a16:creationId xmlns:a16="http://schemas.microsoft.com/office/drawing/2014/main" id="{3A38A38B-CF3F-E73A-330B-F35C1529F3EE}"/>
              </a:ext>
            </a:extLst>
          </p:cNvPr>
          <p:cNvSpPr txBox="1"/>
          <p:nvPr/>
        </p:nvSpPr>
        <p:spPr>
          <a:xfrm>
            <a:off x="4752109" y="774817"/>
            <a:ext cx="3990109" cy="379656"/>
          </a:xfrm>
          <a:prstGeom prst="rect">
            <a:avLst/>
          </a:prstGeom>
          <a:noFill/>
        </p:spPr>
        <p:txBody>
          <a:bodyPr wrap="square" rtlCol="0">
            <a:spAutoFit/>
          </a:bodyPr>
          <a:lstStyle/>
          <a:p>
            <a:r>
              <a:rPr lang="en-US" b="1" dirty="0">
                <a:solidFill>
                  <a:srgbClr val="023558"/>
                </a:solidFill>
              </a:rPr>
              <a:t>APP OVERVIEW</a:t>
            </a:r>
          </a:p>
        </p:txBody>
      </p:sp>
    </p:spTree>
    <p:extLst>
      <p:ext uri="{BB962C8B-B14F-4D97-AF65-F5344CB8AC3E}">
        <p14:creationId xmlns:p14="http://schemas.microsoft.com/office/powerpoint/2010/main" val="422102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FC11ED-64DA-47BE-7384-2C0B7F9B4E97}"/>
              </a:ext>
            </a:extLst>
          </p:cNvPr>
          <p:cNvSpPr txBox="1"/>
          <p:nvPr/>
        </p:nvSpPr>
        <p:spPr>
          <a:xfrm>
            <a:off x="822036" y="1339889"/>
            <a:ext cx="9624291" cy="4114844"/>
          </a:xfrm>
          <a:prstGeom prst="rect">
            <a:avLst/>
          </a:prstGeom>
          <a:noFill/>
        </p:spPr>
        <p:txBody>
          <a:bodyPr wrap="square">
            <a:spAutoFit/>
          </a:bodyPr>
          <a:lstStyle/>
          <a:p>
            <a:r>
              <a:rPr lang="en-US" b="1" dirty="0">
                <a:solidFill>
                  <a:srgbClr val="023558"/>
                </a:solidFill>
              </a:rPr>
              <a:t>FUTURE ENHANCEMENTS:</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Adding email notifications for monthly expense summary.</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Adding AI-based expense prediction to estimate next month’s spending.</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Implementing fingerprint or face authentication for extra security.</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Adding goal-based savings tracking (example: save ₹10,000 in 3 months).</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Integrating UPI / bank transaction auto-import feature.</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Adding family/shared account feature where multiple users can track expenses together.</a:t>
            </a:r>
          </a:p>
        </p:txBody>
      </p:sp>
    </p:spTree>
    <p:extLst>
      <p:ext uri="{BB962C8B-B14F-4D97-AF65-F5344CB8AC3E}">
        <p14:creationId xmlns:p14="http://schemas.microsoft.com/office/powerpoint/2010/main" val="4529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671A51-94F9-6ABD-2F42-00D3C36C69FD}"/>
              </a:ext>
            </a:extLst>
          </p:cNvPr>
          <p:cNvSpPr txBox="1"/>
          <p:nvPr/>
        </p:nvSpPr>
        <p:spPr>
          <a:xfrm>
            <a:off x="221673" y="1884872"/>
            <a:ext cx="10464800" cy="3827523"/>
          </a:xfrm>
          <a:prstGeom prst="rect">
            <a:avLst/>
          </a:prstGeom>
          <a:noFill/>
        </p:spPr>
        <p:txBody>
          <a:bodyPr wrap="square">
            <a:spAutoFit/>
          </a:bodyPr>
          <a:lstStyle/>
          <a:p>
            <a:r>
              <a:rPr lang="en-US" b="1" dirty="0">
                <a:solidFill>
                  <a:srgbClr val="023558"/>
                </a:solidFill>
              </a:rPr>
              <a:t>Conclusion:</a:t>
            </a:r>
          </a:p>
          <a:p>
            <a:endParaRPr lang="en-US" b="1" dirty="0"/>
          </a:p>
          <a:p>
            <a:r>
              <a:rPr lang="en-US" dirty="0"/>
              <a:t>      	In conclusion, our Monthly Expense Tracker project provides an easy and effective way for users to monitor their daily and monthly expenses. It helps users record their income and expenses, visualize their spending patterns, and maintain better control over their finances.</a:t>
            </a:r>
          </a:p>
          <a:p>
            <a:endParaRPr lang="en-US" dirty="0"/>
          </a:p>
          <a:p>
            <a:r>
              <a:rPr lang="en-US" dirty="0"/>
              <a:t>Overall, this project supports smart financial planning and encourages users to make better money management decisions. Through this project, we gained practical knowledge about full-stack development and understood how frontend and backend work together in a real-time application. This project also improved our problem-solving skills and gave us hands-on experience in building a complete functional system.</a:t>
            </a:r>
          </a:p>
          <a:p>
            <a:endParaRPr lang="en-US" dirty="0"/>
          </a:p>
          <a:p>
            <a:endParaRPr lang="en-US" dirty="0"/>
          </a:p>
        </p:txBody>
      </p:sp>
    </p:spTree>
    <p:extLst>
      <p:ext uri="{BB962C8B-B14F-4D97-AF65-F5344CB8AC3E}">
        <p14:creationId xmlns:p14="http://schemas.microsoft.com/office/powerpoint/2010/main" val="19025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US" sz="2000" b="1" dirty="0">
                <a:solidFill>
                  <a:srgbClr val="213163"/>
                </a:solidFill>
              </a:rPr>
              <a:t>R</a:t>
            </a:r>
            <a:r>
              <a:rPr lang="en-IN" sz="2000" b="1" dirty="0">
                <a:solidFill>
                  <a:srgbClr val="213163"/>
                </a:solidFill>
              </a:rPr>
              <a:t>EFERENCES:</a:t>
            </a:r>
          </a:p>
        </p:txBody>
      </p:sp>
      <p:sp>
        <p:nvSpPr>
          <p:cNvPr id="2" name="Google Shape;62;g5fab984687_2_0">
            <a:hlinkClick r:id="rId4"/>
            <a:extLst>
              <a:ext uri="{FF2B5EF4-FFF2-40B4-BE49-F238E27FC236}">
                <a16:creationId xmlns:a16="http://schemas.microsoft.com/office/drawing/2014/main" id="{07E1EAD1-F835-6956-77CD-17363121C17E}"/>
              </a:ext>
            </a:extLst>
          </p:cNvPr>
          <p:cNvSpPr txBox="1">
            <a:spLocks/>
          </p:cNvSpPr>
          <p:nvPr/>
        </p:nvSpPr>
        <p:spPr>
          <a:xfrm>
            <a:off x="266686" y="1295647"/>
            <a:ext cx="9791714" cy="5053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200000"/>
              </a:lnSpc>
              <a:spcBef>
                <a:spcPts val="267"/>
              </a:spcBef>
              <a:buClr>
                <a:srgbClr val="213163"/>
              </a:buClr>
              <a:buFont typeface="+mj-lt"/>
              <a:buAutoNum type="arabicPeriod"/>
            </a:pPr>
            <a:r>
              <a:rPr lang="en-US" sz="1867" dirty="0">
                <a:hlinkClick r:id="rId4"/>
              </a:rPr>
              <a:t>https://ijresonline.com/archives/ijres-v10i3p108</a:t>
            </a:r>
            <a:endParaRPr lang="en-US" sz="1867" dirty="0"/>
          </a:p>
          <a:p>
            <a:pPr marL="457200" indent="-457200">
              <a:lnSpc>
                <a:spcPct val="200000"/>
              </a:lnSpc>
              <a:spcBef>
                <a:spcPts val="267"/>
              </a:spcBef>
              <a:buClr>
                <a:srgbClr val="213163"/>
              </a:buClr>
              <a:buFont typeface="+mj-lt"/>
              <a:buAutoNum type="arabicPeriod"/>
            </a:pPr>
            <a:r>
              <a:rPr lang="en-US" sz="1867" dirty="0">
                <a:hlinkClick r:id="rId4"/>
              </a:rPr>
              <a:t>https://sciresol.s3.us-east-2.amazonaws.com/IJST/Articles/2015/Issue-Supplementary-2/Article16.pdf</a:t>
            </a:r>
            <a:endParaRPr lang="en-US" sz="1867" dirty="0"/>
          </a:p>
          <a:p>
            <a:pPr marL="457200" indent="-457200">
              <a:lnSpc>
                <a:spcPct val="200000"/>
              </a:lnSpc>
              <a:spcBef>
                <a:spcPts val="267"/>
              </a:spcBef>
              <a:buClr>
                <a:srgbClr val="213163"/>
              </a:buClr>
              <a:buFont typeface="+mj-lt"/>
              <a:buAutoNum type="arabicPeriod"/>
            </a:pPr>
            <a:r>
              <a:rPr lang="en-US" sz="1867" dirty="0">
                <a:hlinkClick r:id="rId5"/>
              </a:rPr>
              <a:t>https://ieeexplore.ieee.org/abstract/document/10170735</a:t>
            </a:r>
            <a:endParaRPr lang="en-US" sz="1867" dirty="0"/>
          </a:p>
          <a:p>
            <a:pPr>
              <a:lnSpc>
                <a:spcPct val="200000"/>
              </a:lnSpc>
              <a:spcBef>
                <a:spcPts val="267"/>
              </a:spcBef>
              <a:buClr>
                <a:srgbClr val="213163"/>
              </a:buClr>
            </a:pPr>
            <a:r>
              <a:rPr lang="en-US" sz="1867" b="1" dirty="0">
                <a:solidFill>
                  <a:srgbClr val="023558"/>
                </a:solidFill>
              </a:rPr>
              <a:t>EXISTING APP:</a:t>
            </a:r>
          </a:p>
          <a:p>
            <a:pPr>
              <a:lnSpc>
                <a:spcPct val="200000"/>
              </a:lnSpc>
              <a:spcBef>
                <a:spcPts val="267"/>
              </a:spcBef>
              <a:buClr>
                <a:srgbClr val="213163"/>
              </a:buClr>
            </a:pPr>
            <a:r>
              <a:rPr lang="en-US" sz="1867" dirty="0">
                <a:hlinkClick r:id="rId6"/>
              </a:rPr>
              <a:t>https://play.google.com/store/apps/details?id=com.droid4you.application.wallet&amp;hl=en_IN</a:t>
            </a:r>
            <a:endParaRPr lang="en-US" sz="1867" dirty="0"/>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E1D0A-38CD-D1F4-501A-61F5A3FBA0D0}"/>
              </a:ext>
            </a:extLst>
          </p:cNvPr>
          <p:cNvSpPr txBox="1"/>
          <p:nvPr/>
        </p:nvSpPr>
        <p:spPr>
          <a:xfrm>
            <a:off x="0" y="2770431"/>
            <a:ext cx="12192000" cy="923330"/>
          </a:xfrm>
          <a:prstGeom prst="rect">
            <a:avLst/>
          </a:prstGeom>
          <a:noFill/>
        </p:spPr>
        <p:txBody>
          <a:bodyPr wrap="square" rtlCol="0">
            <a:spAutoFit/>
          </a:bodyPr>
          <a:lstStyle/>
          <a:p>
            <a:pPr algn="ctr"/>
            <a:r>
              <a:rPr lang="en-US" sz="5400" dirty="0">
                <a:latin typeface="Algerian" panose="04020705040A02060702" pitchFamily="82" charset="0"/>
              </a:rPr>
              <a:t>THANKYOU !</a:t>
            </a:r>
          </a:p>
        </p:txBody>
      </p:sp>
    </p:spTree>
    <p:extLst>
      <p:ext uri="{BB962C8B-B14F-4D97-AF65-F5344CB8AC3E}">
        <p14:creationId xmlns:p14="http://schemas.microsoft.com/office/powerpoint/2010/main" val="319658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167861" y="3251436"/>
            <a:ext cx="6918959" cy="477054"/>
          </a:xfrm>
          <a:prstGeom prst="rect">
            <a:avLst/>
          </a:prstGeom>
          <a:noFill/>
        </p:spPr>
        <p:txBody>
          <a:bodyPr wrap="square" rtlCol="0">
            <a:spAutoFit/>
          </a:bodyPr>
          <a:lstStyle/>
          <a:p>
            <a:pPr algn="ctr"/>
            <a:r>
              <a:rPr lang="en-US" sz="2500" b="1">
                <a:solidFill>
                  <a:srgbClr val="D5E3FF"/>
                </a:solidFill>
              </a:rPr>
              <a:t>MONTHLY EXPENSE TRACKER</a:t>
            </a:r>
          </a:p>
        </p:txBody>
      </p:sp>
      <p:sp>
        <p:nvSpPr>
          <p:cNvPr id="13" name="TextBox 12">
            <a:extLst>
              <a:ext uri="{FF2B5EF4-FFF2-40B4-BE49-F238E27FC236}">
                <a16:creationId xmlns:a16="http://schemas.microsoft.com/office/drawing/2014/main" id="{AD7940F8-47B2-3605-4FFD-62224135AD9A}"/>
              </a:ext>
            </a:extLst>
          </p:cNvPr>
          <p:cNvSpPr txBox="1"/>
          <p:nvPr/>
        </p:nvSpPr>
        <p:spPr>
          <a:xfrm>
            <a:off x="5495063" y="2882104"/>
            <a:ext cx="2264554" cy="369332"/>
          </a:xfrm>
          <a:prstGeom prst="rect">
            <a:avLst/>
          </a:prstGeom>
          <a:noFill/>
        </p:spPr>
        <p:txBody>
          <a:bodyPr wrap="square" rtlCol="0">
            <a:spAutoFit/>
          </a:bodyPr>
          <a:lstStyle/>
          <a:p>
            <a:pPr algn="ctr"/>
            <a:r>
              <a:rPr lang="en-US" sz="1800" b="1">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
        <p:nvSpPr>
          <p:cNvPr id="4" name="TextBox 3">
            <a:extLst>
              <a:ext uri="{FF2B5EF4-FFF2-40B4-BE49-F238E27FC236}">
                <a16:creationId xmlns:a16="http://schemas.microsoft.com/office/drawing/2014/main" id="{AF931FB4-5260-BA7B-97AE-69A1A3771D5B}"/>
              </a:ext>
            </a:extLst>
          </p:cNvPr>
          <p:cNvSpPr txBox="1"/>
          <p:nvPr/>
        </p:nvSpPr>
        <p:spPr>
          <a:xfrm>
            <a:off x="1876806" y="810519"/>
            <a:ext cx="6691122" cy="646331"/>
          </a:xfrm>
          <a:prstGeom prst="rect">
            <a:avLst/>
          </a:prstGeom>
          <a:noFill/>
        </p:spPr>
        <p:txBody>
          <a:bodyPr wrap="square">
            <a:spAutoFit/>
          </a:bodyPr>
          <a:lstStyle/>
          <a:p>
            <a:r>
              <a:rPr lang="en-US" sz="3600" b="1" dirty="0">
                <a:solidFill>
                  <a:srgbClr val="213163"/>
                </a:solidFill>
              </a:rPr>
              <a:t>T</a:t>
            </a:r>
            <a:r>
              <a:rPr lang="en-IN" sz="3600" b="1" dirty="0">
                <a:solidFill>
                  <a:srgbClr val="213163"/>
                </a:solidFill>
              </a:rPr>
              <a:t>ABLE OF CONTENT</a:t>
            </a:r>
            <a:endParaRPr lang="en-IN" sz="3600" dirty="0"/>
          </a:p>
        </p:txBody>
      </p:sp>
      <p:sp>
        <p:nvSpPr>
          <p:cNvPr id="6" name="TextBox 5">
            <a:extLst>
              <a:ext uri="{FF2B5EF4-FFF2-40B4-BE49-F238E27FC236}">
                <a16:creationId xmlns:a16="http://schemas.microsoft.com/office/drawing/2014/main" id="{7B6CAD41-63A4-E05F-0F46-17D0C99F6C24}"/>
              </a:ext>
            </a:extLst>
          </p:cNvPr>
          <p:cNvSpPr txBox="1"/>
          <p:nvPr/>
        </p:nvSpPr>
        <p:spPr>
          <a:xfrm>
            <a:off x="1959102" y="2029232"/>
            <a:ext cx="6094476" cy="3785652"/>
          </a:xfrm>
          <a:prstGeom prst="rect">
            <a:avLst/>
          </a:prstGeom>
          <a:noFill/>
        </p:spPr>
        <p:txBody>
          <a:bodyPr wrap="square">
            <a:spAutoFit/>
          </a:bodyPr>
          <a:lstStyle/>
          <a:p>
            <a:pPr marL="342900" indent="-342900">
              <a:buFont typeface="Arial" panose="020B0604020202020204" pitchFamily="34" charset="0"/>
              <a:buChar char="•"/>
            </a:pPr>
            <a:r>
              <a:rPr lang="en-IN" sz="2400" dirty="0"/>
              <a:t>Problem Statement</a:t>
            </a:r>
          </a:p>
          <a:p>
            <a:pPr marL="342900" indent="-342900">
              <a:buFont typeface="Arial" panose="020B0604020202020204" pitchFamily="34" charset="0"/>
              <a:buChar char="•"/>
            </a:pPr>
            <a:r>
              <a:rPr lang="en-IN" sz="2400" dirty="0"/>
              <a:t>Existing System</a:t>
            </a:r>
          </a:p>
          <a:p>
            <a:pPr marL="342900" indent="-342900">
              <a:buFont typeface="Arial" panose="020B0604020202020204" pitchFamily="34" charset="0"/>
              <a:buChar char="•"/>
            </a:pPr>
            <a:r>
              <a:rPr lang="en-IN" sz="2400" dirty="0"/>
              <a:t>Proposed System</a:t>
            </a:r>
          </a:p>
          <a:p>
            <a:pPr marL="342900" indent="-342900">
              <a:buFont typeface="Arial" panose="020B0604020202020204" pitchFamily="34" charset="0"/>
              <a:buChar char="•"/>
            </a:pPr>
            <a:r>
              <a:rPr lang="en-IN" sz="2400" dirty="0"/>
              <a:t>Objectives of the Project</a:t>
            </a:r>
          </a:p>
          <a:p>
            <a:pPr marL="342900" indent="-342900">
              <a:buFont typeface="Arial" panose="020B0604020202020204" pitchFamily="34" charset="0"/>
              <a:buChar char="•"/>
            </a:pPr>
            <a:r>
              <a:rPr lang="en-IN" sz="2400" dirty="0"/>
              <a:t>Introduction</a:t>
            </a:r>
          </a:p>
          <a:p>
            <a:pPr marL="342900" indent="-342900">
              <a:buFont typeface="Arial" panose="020B0604020202020204" pitchFamily="34" charset="0"/>
              <a:buChar char="•"/>
            </a:pPr>
            <a:r>
              <a:rPr lang="en-IN" sz="2400" dirty="0"/>
              <a:t>Requirements</a:t>
            </a:r>
          </a:p>
          <a:p>
            <a:pPr marL="342900" indent="-342900">
              <a:buFont typeface="Arial" panose="020B0604020202020204" pitchFamily="34" charset="0"/>
              <a:buChar char="•"/>
            </a:pPr>
            <a:r>
              <a:rPr lang="en-IN" sz="2400" dirty="0"/>
              <a:t>Modules Description</a:t>
            </a:r>
          </a:p>
          <a:p>
            <a:pPr marL="342900" indent="-342900">
              <a:buFont typeface="Arial" panose="020B0604020202020204" pitchFamily="34" charset="0"/>
              <a:buChar char="•"/>
            </a:pPr>
            <a:r>
              <a:rPr lang="en-IN" sz="2400" dirty="0"/>
              <a:t>Future Enhancements</a:t>
            </a:r>
          </a:p>
          <a:p>
            <a:pPr marL="342900" indent="-342900">
              <a:buFont typeface="Arial" panose="020B0604020202020204" pitchFamily="34" charset="0"/>
              <a:buChar char="•"/>
            </a:pPr>
            <a:r>
              <a:rPr lang="en-IN" sz="2400" dirty="0"/>
              <a:t>Conclusion</a:t>
            </a:r>
          </a:p>
          <a:p>
            <a:pPr marL="342900" indent="-342900">
              <a:buFont typeface="Arial" panose="020B0604020202020204" pitchFamily="34" charset="0"/>
              <a:buChar char="•"/>
            </a:pPr>
            <a:r>
              <a:rPr lang="en-IN" sz="2400" dirty="0"/>
              <a:t>References</a:t>
            </a:r>
          </a:p>
        </p:txBody>
      </p:sp>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AF5F70-179B-34B0-0BFC-CF6F367E3419}"/>
              </a:ext>
            </a:extLst>
          </p:cNvPr>
          <p:cNvSpPr txBox="1"/>
          <p:nvPr/>
        </p:nvSpPr>
        <p:spPr>
          <a:xfrm>
            <a:off x="350980" y="1146957"/>
            <a:ext cx="10840481" cy="4833183"/>
          </a:xfrm>
          <a:prstGeom prst="rect">
            <a:avLst/>
          </a:prstGeom>
          <a:noFill/>
        </p:spPr>
        <p:txBody>
          <a:bodyPr wrap="square">
            <a:spAutoFit/>
          </a:bodyPr>
          <a:lstStyle/>
          <a:p>
            <a:r>
              <a:rPr lang="en-US" b="1" dirty="0">
                <a:solidFill>
                  <a:srgbClr val="023558"/>
                </a:solidFill>
              </a:rPr>
              <a:t>PROBLEM STATEMENT:</a:t>
            </a:r>
          </a:p>
          <a:p>
            <a:endParaRPr lang="en-US" b="1" dirty="0"/>
          </a:p>
          <a:p>
            <a:pPr lvl="1" algn="just"/>
            <a:r>
              <a:rPr lang="en-US" dirty="0"/>
              <a:t>Most people do not track their daily expenses regularly, leading to poor financial management and unnoticed money leaks. Studies show that nearly 70% of individuals lose track of where their money goes, resulting in overspending and difficulty in achieving savings goals. There is a need for a simple and effective tool to help users monitor their finances.</a:t>
            </a:r>
          </a:p>
          <a:p>
            <a:endParaRPr lang="en-US" dirty="0"/>
          </a:p>
          <a:p>
            <a:endParaRPr lang="en-US" dirty="0"/>
          </a:p>
          <a:p>
            <a:r>
              <a:rPr lang="en-US" b="1" dirty="0">
                <a:solidFill>
                  <a:srgbClr val="023558"/>
                </a:solidFill>
              </a:rPr>
              <a:t>EXISTING SYSTEM:</a:t>
            </a:r>
          </a:p>
          <a:p>
            <a:pPr lvl="3"/>
            <a:r>
              <a:rPr lang="en-US" dirty="0"/>
              <a:t> Current expense tracker apps like Mint, Walnut, and Money Manager have several drawbacks:</a:t>
            </a:r>
          </a:p>
          <a:p>
            <a:pPr marL="342900" lvl="8" indent="-342900">
              <a:lnSpc>
                <a:spcPct val="150000"/>
              </a:lnSpc>
              <a:buFont typeface="Wingdings" panose="05000000000000000000" pitchFamily="2" charset="2"/>
              <a:buChar char="Ø"/>
            </a:pPr>
            <a:r>
              <a:rPr lang="en-US" dirty="0"/>
              <a:t>Complex interfaces that are difficult to navigate</a:t>
            </a:r>
          </a:p>
          <a:p>
            <a:pPr marL="342900" lvl="6" indent="-342900">
              <a:buFont typeface="Wingdings" panose="05000000000000000000" pitchFamily="2" charset="2"/>
              <a:buChar char="Ø"/>
            </a:pPr>
            <a:r>
              <a:rPr lang="en-US" dirty="0"/>
              <a:t>Excessive advertisements disrupting user experience</a:t>
            </a:r>
          </a:p>
          <a:p>
            <a:pPr marL="342900" lvl="6" indent="-342900">
              <a:buFont typeface="Wingdings" panose="05000000000000000000" pitchFamily="2" charset="2"/>
              <a:buChar char="Ø"/>
            </a:pPr>
            <a:r>
              <a:rPr lang="en-US" dirty="0"/>
              <a:t>Paid subscriptions for advanced features</a:t>
            </a:r>
          </a:p>
          <a:p>
            <a:pPr marL="342900" lvl="6" indent="-342900">
              <a:buFont typeface="Wingdings" panose="05000000000000000000" pitchFamily="2" charset="2"/>
              <a:buChar char="Ø"/>
            </a:pPr>
            <a:r>
              <a:rPr lang="en-US" dirty="0"/>
              <a:t>Poor data visualization making analysis difficult</a:t>
            </a:r>
          </a:p>
          <a:p>
            <a:pPr marL="342900" lvl="6" indent="-342900">
              <a:buFont typeface="Wingdings" panose="05000000000000000000" pitchFamily="2" charset="2"/>
              <a:buChar char="Ø"/>
            </a:pPr>
            <a:r>
              <a:rPr lang="en-US" dirty="0"/>
              <a:t>Internet dependency limiting offline access</a:t>
            </a:r>
          </a:p>
          <a:p>
            <a:pPr>
              <a:buNone/>
            </a:pPr>
            <a:endParaRPr lang="en-US" dirty="0"/>
          </a:p>
        </p:txBody>
      </p:sp>
    </p:spTree>
    <p:extLst>
      <p:ext uri="{BB962C8B-B14F-4D97-AF65-F5344CB8AC3E}">
        <p14:creationId xmlns:p14="http://schemas.microsoft.com/office/powerpoint/2010/main" val="66170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705C31-64E6-5824-9204-BAF26A240B79}"/>
              </a:ext>
            </a:extLst>
          </p:cNvPr>
          <p:cNvSpPr txBox="1"/>
          <p:nvPr/>
        </p:nvSpPr>
        <p:spPr>
          <a:xfrm>
            <a:off x="360217" y="1239630"/>
            <a:ext cx="9485747" cy="7323928"/>
          </a:xfrm>
          <a:prstGeom prst="rect">
            <a:avLst/>
          </a:prstGeom>
          <a:noFill/>
        </p:spPr>
        <p:txBody>
          <a:bodyPr wrap="square">
            <a:spAutoFit/>
          </a:bodyPr>
          <a:lstStyle/>
          <a:p>
            <a:r>
              <a:rPr lang="en-US" b="1" dirty="0">
                <a:solidFill>
                  <a:srgbClr val="023558"/>
                </a:solidFill>
              </a:rPr>
              <a:t>MAIN OBJECTIVES:</a:t>
            </a:r>
          </a:p>
          <a:p>
            <a:endParaRPr lang="en-US" b="1" dirty="0">
              <a:solidFill>
                <a:srgbClr val="023558"/>
              </a:solidFill>
            </a:endParaRPr>
          </a:p>
          <a:p>
            <a:pPr marL="342900" indent="-342900">
              <a:buFont typeface="Wingdings" panose="05000000000000000000" pitchFamily="2" charset="2"/>
              <a:buChar char="Ø"/>
            </a:pPr>
            <a:r>
              <a:rPr lang="en-US" dirty="0"/>
              <a:t>To design and develop a simple, user-friendly monthly expense tracker application that helps individuals manage their personal finances effectively.</a:t>
            </a:r>
          </a:p>
          <a:p>
            <a:endParaRPr lang="en-US" dirty="0"/>
          </a:p>
          <a:p>
            <a:pPr marL="457200" indent="-457200" algn="just">
              <a:buFont typeface="Wingdings" panose="05000000000000000000" pitchFamily="2" charset="2"/>
              <a:buChar char="ü"/>
            </a:pPr>
            <a:r>
              <a:rPr lang="en-US" dirty="0"/>
              <a:t>Easy Expense Tracking – Simple interface to add, edit, and delete transactions</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Category Management – Organize expenses under Food, Travel, Bills, </a:t>
            </a:r>
            <a:r>
              <a:rPr lang="en-US" dirty="0" err="1"/>
              <a:t>etc</a:t>
            </a:r>
            <a:endParaRPr lang="en-US" dirty="0"/>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Visual Analytics – View spending patterns through charts and graphs</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Transaction History – Complete record with date-wise grouping and search</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Customization – Light/dark theme and currency selection</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Mobile Optimization – Phone-like interface for seamless mobile use</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Offline Support – Access and use without internet</a:t>
            </a:r>
          </a:p>
          <a:p>
            <a:pPr algn="just"/>
            <a:br>
              <a:rPr lang="en-US" dirty="0"/>
            </a:br>
            <a:endParaRPr lang="en-US" dirty="0"/>
          </a:p>
          <a:p>
            <a:pPr algn="l">
              <a:lnSpc>
                <a:spcPts val="2250"/>
              </a:lnSpc>
              <a:spcBef>
                <a:spcPts val="2400"/>
              </a:spcBef>
              <a:spcAft>
                <a:spcPts val="1200"/>
              </a:spcAft>
              <a:buNone/>
            </a:pPr>
            <a:r>
              <a:rPr lang="en-US" b="1" dirty="0">
                <a:solidFill>
                  <a:srgbClr val="F9FAFB"/>
                </a:solidFill>
                <a:effectLst/>
                <a:latin typeface="quote-cjk-patch"/>
              </a:rPr>
              <a:t>MAIN OBJECTIVE</a:t>
            </a:r>
          </a:p>
          <a:p>
            <a:pPr algn="l">
              <a:spcBef>
                <a:spcPts val="1200"/>
              </a:spcBef>
              <a:spcAft>
                <a:spcPts val="1200"/>
              </a:spcAft>
              <a:buNone/>
            </a:pPr>
            <a:r>
              <a:rPr lang="en-US" b="0" i="0" dirty="0">
                <a:solidFill>
                  <a:srgbClr val="F9FAFB"/>
                </a:solidFill>
                <a:effectLst/>
                <a:latin typeface="quote-cjk-patch"/>
              </a:rPr>
              <a:t>To design and develop a simple, user-friendly monthly expense tracker application that helps individuals manage their personal finances effectively.</a:t>
            </a:r>
          </a:p>
        </p:txBody>
      </p:sp>
    </p:spTree>
    <p:extLst>
      <p:ext uri="{BB962C8B-B14F-4D97-AF65-F5344CB8AC3E}">
        <p14:creationId xmlns:p14="http://schemas.microsoft.com/office/powerpoint/2010/main" val="260692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C6073-E871-7D6B-EEC0-64DB4D48C5F9}"/>
              </a:ext>
            </a:extLst>
          </p:cNvPr>
          <p:cNvSpPr txBox="1"/>
          <p:nvPr/>
        </p:nvSpPr>
        <p:spPr>
          <a:xfrm>
            <a:off x="406399" y="1687002"/>
            <a:ext cx="10898910" cy="4402167"/>
          </a:xfrm>
          <a:prstGeom prst="rect">
            <a:avLst/>
          </a:prstGeom>
          <a:noFill/>
        </p:spPr>
        <p:txBody>
          <a:bodyPr wrap="square">
            <a:spAutoFit/>
          </a:bodyPr>
          <a:lstStyle/>
          <a:p>
            <a:pPr marL="342900" indent="-342900">
              <a:buFont typeface="Wingdings" panose="05000000000000000000" pitchFamily="2" charset="2"/>
              <a:buChar char="v"/>
            </a:pPr>
            <a:r>
              <a:rPr lang="en-US" dirty="0"/>
              <a:t>Managing personal finances is essential in today’s digital world.</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Many people find it difficult to track daily income and expenses manually.</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Lack of proper tracking leads to overspending and poor budgeting.</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The Monthly Expense Tracker helps users monitor income and expenses efficiently.</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Provides category-wise tracking of expenses.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Generates reports and visualizations for better financial analysis.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Encourages smart budgeting and disciplined spending habits.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a:t>Supports effective monthly financial planning.</a:t>
            </a:r>
          </a:p>
        </p:txBody>
      </p:sp>
      <p:sp>
        <p:nvSpPr>
          <p:cNvPr id="4" name="TextBox 3">
            <a:extLst>
              <a:ext uri="{FF2B5EF4-FFF2-40B4-BE49-F238E27FC236}">
                <a16:creationId xmlns:a16="http://schemas.microsoft.com/office/drawing/2014/main" id="{E73D6AED-7D79-F1A7-F72E-52E6AF29EC04}"/>
              </a:ext>
            </a:extLst>
          </p:cNvPr>
          <p:cNvSpPr txBox="1"/>
          <p:nvPr/>
        </p:nvSpPr>
        <p:spPr>
          <a:xfrm>
            <a:off x="3278909" y="923636"/>
            <a:ext cx="5551055" cy="523220"/>
          </a:xfrm>
          <a:prstGeom prst="rect">
            <a:avLst/>
          </a:prstGeom>
          <a:noFill/>
        </p:spPr>
        <p:txBody>
          <a:bodyPr wrap="square" rtlCol="0">
            <a:spAutoFit/>
          </a:bodyPr>
          <a:lstStyle/>
          <a:p>
            <a:pPr algn="ctr"/>
            <a:r>
              <a:rPr lang="en-US" sz="2800" b="1" dirty="0">
                <a:solidFill>
                  <a:srgbClr val="023558"/>
                </a:solidFill>
              </a:rPr>
              <a:t>INTRODUCTION</a:t>
            </a:r>
          </a:p>
        </p:txBody>
      </p:sp>
    </p:spTree>
    <p:extLst>
      <p:ext uri="{BB962C8B-B14F-4D97-AF65-F5344CB8AC3E}">
        <p14:creationId xmlns:p14="http://schemas.microsoft.com/office/powerpoint/2010/main" val="191351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E9B97A-198E-EFF3-FDFE-86FBE25EC70B}"/>
              </a:ext>
            </a:extLst>
          </p:cNvPr>
          <p:cNvSpPr txBox="1"/>
          <p:nvPr/>
        </p:nvSpPr>
        <p:spPr>
          <a:xfrm>
            <a:off x="443346" y="1777306"/>
            <a:ext cx="8460509" cy="3827523"/>
          </a:xfrm>
          <a:prstGeom prst="rect">
            <a:avLst/>
          </a:prstGeom>
          <a:noFill/>
        </p:spPr>
        <p:txBody>
          <a:bodyPr wrap="square">
            <a:spAutoFit/>
          </a:bodyPr>
          <a:lstStyle/>
          <a:p>
            <a:r>
              <a:rPr lang="en-US" b="1" dirty="0">
                <a:solidFill>
                  <a:srgbClr val="023558"/>
                </a:solidFill>
              </a:rPr>
              <a:t>Hardware Requirements:</a:t>
            </a:r>
          </a:p>
          <a:p>
            <a:endParaRPr lang="en-US" dirty="0"/>
          </a:p>
          <a:p>
            <a:pPr marL="342900" indent="-342900">
              <a:buFont typeface="Wingdings" panose="05000000000000000000" pitchFamily="2" charset="2"/>
              <a:buChar char="§"/>
            </a:pPr>
            <a:r>
              <a:rPr lang="en-US" dirty="0"/>
              <a:t>Computer / Laptop</a:t>
            </a:r>
          </a:p>
          <a:p>
            <a:pPr marL="342900" indent="-342900">
              <a:buFont typeface="Wingdings" panose="05000000000000000000" pitchFamily="2" charset="2"/>
              <a:buChar char="§"/>
            </a:pPr>
            <a:r>
              <a:rPr lang="en-US" dirty="0"/>
              <a:t>Minimum 4GB RAM</a:t>
            </a:r>
          </a:p>
          <a:p>
            <a:pPr marL="342900" indent="-342900">
              <a:buFont typeface="Wingdings" panose="05000000000000000000" pitchFamily="2" charset="2"/>
              <a:buChar char="§"/>
            </a:pPr>
            <a:r>
              <a:rPr lang="en-US" dirty="0"/>
              <a:t>Internet Connection</a:t>
            </a:r>
          </a:p>
          <a:p>
            <a:endParaRPr lang="en-US" b="1" dirty="0">
              <a:solidFill>
                <a:srgbClr val="023558"/>
              </a:solidFill>
            </a:endParaRPr>
          </a:p>
          <a:p>
            <a:r>
              <a:rPr lang="en-US" b="1" dirty="0">
                <a:solidFill>
                  <a:srgbClr val="023558"/>
                </a:solidFill>
              </a:rPr>
              <a:t>Software Requirements:</a:t>
            </a:r>
          </a:p>
          <a:p>
            <a:endParaRPr lang="en-US" dirty="0"/>
          </a:p>
          <a:p>
            <a:pPr marL="342900" indent="-342900">
              <a:buFont typeface="Wingdings" panose="05000000000000000000" pitchFamily="2" charset="2"/>
              <a:buChar char="§"/>
            </a:pPr>
            <a:r>
              <a:rPr lang="en-US" dirty="0"/>
              <a:t>Frontend: HTML, CSS, JavaScript </a:t>
            </a:r>
          </a:p>
          <a:p>
            <a:pPr marL="342900" indent="-342900">
              <a:buFont typeface="Wingdings" panose="05000000000000000000" pitchFamily="2" charset="2"/>
              <a:buChar char="§"/>
            </a:pPr>
            <a:r>
              <a:rPr lang="en-US" dirty="0"/>
              <a:t>Backend:  Django</a:t>
            </a:r>
          </a:p>
          <a:p>
            <a:pPr marL="342900" indent="-342900">
              <a:buFont typeface="Wingdings" panose="05000000000000000000" pitchFamily="2" charset="2"/>
              <a:buChar char="§"/>
            </a:pPr>
            <a:r>
              <a:rPr lang="en-US" dirty="0"/>
              <a:t>Database:  MySQL</a:t>
            </a:r>
          </a:p>
          <a:p>
            <a:pPr marL="342900" indent="-342900">
              <a:buFont typeface="Wingdings" panose="05000000000000000000" pitchFamily="2" charset="2"/>
              <a:buChar char="§"/>
            </a:pPr>
            <a:r>
              <a:rPr lang="en-US" dirty="0"/>
              <a:t>Browser: Chrome / Edge</a:t>
            </a:r>
          </a:p>
          <a:p>
            <a:pPr marL="342900" indent="-342900">
              <a:buFont typeface="Wingdings" panose="05000000000000000000" pitchFamily="2" charset="2"/>
              <a:buChar char="§"/>
            </a:pPr>
            <a:r>
              <a:rPr lang="en-US" dirty="0"/>
              <a:t>IDE: VS Code</a:t>
            </a:r>
          </a:p>
        </p:txBody>
      </p:sp>
      <p:sp>
        <p:nvSpPr>
          <p:cNvPr id="4" name="TextBox 3">
            <a:extLst>
              <a:ext uri="{FF2B5EF4-FFF2-40B4-BE49-F238E27FC236}">
                <a16:creationId xmlns:a16="http://schemas.microsoft.com/office/drawing/2014/main" id="{F2E476F3-7BDB-BFAA-F36B-701577B8CDDC}"/>
              </a:ext>
            </a:extLst>
          </p:cNvPr>
          <p:cNvSpPr txBox="1"/>
          <p:nvPr/>
        </p:nvSpPr>
        <p:spPr>
          <a:xfrm>
            <a:off x="2493818" y="914400"/>
            <a:ext cx="4655127" cy="461665"/>
          </a:xfrm>
          <a:prstGeom prst="rect">
            <a:avLst/>
          </a:prstGeom>
          <a:noFill/>
        </p:spPr>
        <p:txBody>
          <a:bodyPr wrap="square" rtlCol="0">
            <a:spAutoFit/>
          </a:bodyPr>
          <a:lstStyle/>
          <a:p>
            <a:pPr algn="ctr"/>
            <a:r>
              <a:rPr lang="en-US" sz="2400" b="1" dirty="0">
                <a:solidFill>
                  <a:srgbClr val="023558"/>
                </a:solidFill>
              </a:rPr>
              <a:t>REQUIREMENTS</a:t>
            </a:r>
          </a:p>
        </p:txBody>
      </p:sp>
      <p:pic>
        <p:nvPicPr>
          <p:cNvPr id="5" name="Picture 4">
            <a:extLst>
              <a:ext uri="{FF2B5EF4-FFF2-40B4-BE49-F238E27FC236}">
                <a16:creationId xmlns:a16="http://schemas.microsoft.com/office/drawing/2014/main" id="{164C18A5-5346-67DA-32F5-CC01BE62DE1F}"/>
              </a:ext>
            </a:extLst>
          </p:cNvPr>
          <p:cNvPicPr>
            <a:picLocks noChangeAspect="1"/>
          </p:cNvPicPr>
          <p:nvPr/>
        </p:nvPicPr>
        <p:blipFill>
          <a:blip r:embed="rId2"/>
          <a:stretch>
            <a:fillRect/>
          </a:stretch>
        </p:blipFill>
        <p:spPr>
          <a:xfrm>
            <a:off x="6281530" y="914400"/>
            <a:ext cx="5642615" cy="5536096"/>
          </a:xfrm>
          <a:prstGeom prst="rect">
            <a:avLst/>
          </a:prstGeom>
        </p:spPr>
      </p:pic>
    </p:spTree>
    <p:extLst>
      <p:ext uri="{BB962C8B-B14F-4D97-AF65-F5344CB8AC3E}">
        <p14:creationId xmlns:p14="http://schemas.microsoft.com/office/powerpoint/2010/main" val="310789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978D9-E769-CF6C-D79B-247BC9AD536F}"/>
              </a:ext>
            </a:extLst>
          </p:cNvPr>
          <p:cNvSpPr txBox="1"/>
          <p:nvPr/>
        </p:nvSpPr>
        <p:spPr>
          <a:xfrm>
            <a:off x="1062990" y="2059307"/>
            <a:ext cx="6094476" cy="3827523"/>
          </a:xfrm>
          <a:prstGeom prst="rect">
            <a:avLst/>
          </a:prstGeom>
          <a:noFill/>
        </p:spPr>
        <p:txBody>
          <a:bodyPr wrap="square">
            <a:spAutoFit/>
          </a:bodyPr>
          <a:lstStyle/>
          <a:p>
            <a:pPr>
              <a:buNone/>
            </a:pPr>
            <a:endParaRPr lang="en-US" b="1" dirty="0"/>
          </a:p>
          <a:p>
            <a:pPr marL="457200" indent="-457200">
              <a:buFont typeface="+mj-lt"/>
              <a:buAutoNum type="arabicPeriod"/>
            </a:pPr>
            <a:r>
              <a:rPr lang="en-US" dirty="0"/>
              <a:t> </a:t>
            </a:r>
            <a:r>
              <a:rPr lang="en-US" b="1" dirty="0"/>
              <a:t>User Login Module:</a:t>
            </a:r>
            <a:br>
              <a:rPr lang="en-US" dirty="0"/>
            </a:br>
            <a:r>
              <a:rPr lang="en-US" dirty="0"/>
              <a:t>Allows users to register and securely log in to the system.</a:t>
            </a:r>
          </a:p>
          <a:p>
            <a:pPr marL="457200" indent="-457200">
              <a:buFont typeface="+mj-lt"/>
              <a:buAutoNum type="arabicPeriod"/>
            </a:pPr>
            <a:r>
              <a:rPr lang="en-US" dirty="0"/>
              <a:t> </a:t>
            </a:r>
            <a:r>
              <a:rPr lang="en-US" b="1" dirty="0"/>
              <a:t>Income Management Module:</a:t>
            </a:r>
            <a:br>
              <a:rPr lang="en-US" dirty="0"/>
            </a:br>
            <a:r>
              <a:rPr lang="en-US" dirty="0"/>
              <a:t>Users can add, edit, and view their monthly income details.</a:t>
            </a:r>
          </a:p>
          <a:p>
            <a:pPr marL="457200" indent="-457200">
              <a:buFont typeface="+mj-lt"/>
              <a:buAutoNum type="arabicPeriod"/>
            </a:pPr>
            <a:r>
              <a:rPr lang="en-US" dirty="0"/>
              <a:t> </a:t>
            </a:r>
            <a:r>
              <a:rPr lang="en-US" b="1" dirty="0"/>
              <a:t>Expense Management Module:</a:t>
            </a:r>
            <a:br>
              <a:rPr lang="en-US" dirty="0"/>
            </a:br>
            <a:r>
              <a:rPr lang="en-US" dirty="0"/>
              <a:t>Users can record daily expenses under different categories like food, rent, transport, etc.</a:t>
            </a:r>
          </a:p>
          <a:p>
            <a:pPr marL="457200" indent="-457200">
              <a:buFont typeface="+mj-lt"/>
              <a:buAutoNum type="arabicPeriod"/>
            </a:pPr>
            <a:r>
              <a:rPr lang="en-US" dirty="0"/>
              <a:t> </a:t>
            </a:r>
            <a:r>
              <a:rPr lang="en-US" b="1" dirty="0"/>
              <a:t>Report &amp; Analysis Module</a:t>
            </a:r>
            <a:br>
              <a:rPr lang="en-US" dirty="0"/>
            </a:br>
            <a:r>
              <a:rPr lang="en-US" dirty="0"/>
              <a:t>Generates monthly summaries and shows total income, total expenses, and remaining balance.</a:t>
            </a:r>
          </a:p>
        </p:txBody>
      </p:sp>
      <p:sp>
        <p:nvSpPr>
          <p:cNvPr id="4" name="Google Shape;61;g5fab984687_2_0">
            <a:extLst>
              <a:ext uri="{FF2B5EF4-FFF2-40B4-BE49-F238E27FC236}">
                <a16:creationId xmlns:a16="http://schemas.microsoft.com/office/drawing/2014/main" id="{20E899B1-DCBF-3F99-FA83-E1F3D5F1D0E8}"/>
              </a:ext>
            </a:extLst>
          </p:cNvPr>
          <p:cNvSpPr txBox="1">
            <a:spLocks/>
          </p:cNvSpPr>
          <p:nvPr/>
        </p:nvSpPr>
        <p:spPr>
          <a:xfrm>
            <a:off x="4330149" y="678499"/>
            <a:ext cx="4795224" cy="2926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IN" sz="3600" b="1">
                <a:solidFill>
                  <a:srgbClr val="213163"/>
                </a:solidFill>
              </a:rPr>
              <a:t>MODULES</a:t>
            </a:r>
            <a:endParaRPr lang="en-IN" sz="3600" b="1" dirty="0">
              <a:solidFill>
                <a:srgbClr val="213163"/>
              </a:solidFill>
            </a:endParaRPr>
          </a:p>
        </p:txBody>
      </p:sp>
    </p:spTree>
    <p:extLst>
      <p:ext uri="{BB962C8B-B14F-4D97-AF65-F5344CB8AC3E}">
        <p14:creationId xmlns:p14="http://schemas.microsoft.com/office/powerpoint/2010/main" val="821427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209</TotalTime>
  <Words>1109</Words>
  <Application>Microsoft Office PowerPoint</Application>
  <PresentationFormat>Widescreen</PresentationFormat>
  <Paragraphs>177</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Algerian</vt:lpstr>
      <vt:lpstr>Aptos Narrow</vt:lpstr>
      <vt:lpstr>Arial</vt:lpstr>
      <vt:lpstr>Calibri</vt:lpstr>
      <vt:lpstr>quote-cjk-patch</vt:lpstr>
      <vt:lpstr>Times New Roman</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Ellakiya V</cp:lastModifiedBy>
  <cp:revision>6</cp:revision>
  <dcterms:modified xsi:type="dcterms:W3CDTF">2026-02-19T14:10:20Z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